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9839"/>
    <a:srgbClr val="6C4D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44" autoAdjust="0"/>
    <p:restoredTop sz="94660"/>
  </p:normalViewPr>
  <p:slideViewPr>
    <p:cSldViewPr snapToGrid="0">
      <p:cViewPr>
        <p:scale>
          <a:sx n="60" d="100"/>
          <a:sy n="60" d="100"/>
        </p:scale>
        <p:origin x="-1098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E67D5E7-A21A-40FB-A24C-2481A3B81D8F}" type="datetimeFigureOut">
              <a:rPr lang="en-IN" smtClean="0"/>
              <a:pPr/>
              <a:t>11-04-2019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458F15F-C568-43E5-8776-5DCBFE15CF1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F79D27-2B31-438E-BC3E-C41D556B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34909" y="0"/>
            <a:ext cx="12326911" cy="6858000"/>
          </a:xfrm>
        </p:spPr>
        <p:txBody>
          <a:bodyPr/>
          <a:lstStyle/>
          <a:p>
            <a:endParaRPr lang="en-IN" dirty="0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xmlns="" id="{189F0D77-B42E-4DCE-A067-73696D67F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81870152"/>
              </p:ext>
            </p:extLst>
          </p:nvPr>
        </p:nvGraphicFramePr>
        <p:xfrm>
          <a:off x="-134909" y="4286"/>
          <a:ext cx="12326911" cy="737933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90472">
                  <a:extLst>
                    <a:ext uri="{9D8B030D-6E8A-4147-A177-3AD203B41FA5}">
                      <a16:colId xmlns:a16="http://schemas.microsoft.com/office/drawing/2014/main" xmlns="" val="1633675596"/>
                    </a:ext>
                  </a:extLst>
                </a:gridCol>
                <a:gridCol w="2176470">
                  <a:extLst>
                    <a:ext uri="{9D8B030D-6E8A-4147-A177-3AD203B41FA5}">
                      <a16:colId xmlns:a16="http://schemas.microsoft.com/office/drawing/2014/main" xmlns="" val="3684334383"/>
                    </a:ext>
                  </a:extLst>
                </a:gridCol>
                <a:gridCol w="1194170">
                  <a:extLst>
                    <a:ext uri="{9D8B030D-6E8A-4147-A177-3AD203B41FA5}">
                      <a16:colId xmlns:a16="http://schemas.microsoft.com/office/drawing/2014/main" xmlns="" val="1113505868"/>
                    </a:ext>
                  </a:extLst>
                </a:gridCol>
                <a:gridCol w="1714211">
                  <a:extLst>
                    <a:ext uri="{9D8B030D-6E8A-4147-A177-3AD203B41FA5}">
                      <a16:colId xmlns:a16="http://schemas.microsoft.com/office/drawing/2014/main" xmlns="" val="3492165063"/>
                    </a:ext>
                  </a:extLst>
                </a:gridCol>
                <a:gridCol w="1637168">
                  <a:extLst>
                    <a:ext uri="{9D8B030D-6E8A-4147-A177-3AD203B41FA5}">
                      <a16:colId xmlns:a16="http://schemas.microsoft.com/office/drawing/2014/main" xmlns="" val="1159879752"/>
                    </a:ext>
                  </a:extLst>
                </a:gridCol>
                <a:gridCol w="2080166">
                  <a:extLst>
                    <a:ext uri="{9D8B030D-6E8A-4147-A177-3AD203B41FA5}">
                      <a16:colId xmlns:a16="http://schemas.microsoft.com/office/drawing/2014/main" xmlns="" val="498809454"/>
                    </a:ext>
                  </a:extLst>
                </a:gridCol>
                <a:gridCol w="2234254">
                  <a:extLst>
                    <a:ext uri="{9D8B030D-6E8A-4147-A177-3AD203B41FA5}">
                      <a16:colId xmlns:a16="http://schemas.microsoft.com/office/drawing/2014/main" xmlns="" val="2978451472"/>
                    </a:ext>
                  </a:extLst>
                </a:gridCol>
              </a:tblGrid>
              <a:tr h="55377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APRIL-2019</a:t>
                      </a:r>
                      <a:endParaRPr lang="en-IN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545889"/>
                  </a:ext>
                </a:extLst>
              </a:tr>
              <a:tr h="593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extLst>
                  <a:ext uri="{0D108BD9-81ED-4DB2-BD59-A6C34878D82A}">
                    <a16:rowId xmlns:a16="http://schemas.microsoft.com/office/drawing/2014/main" xmlns="" val="1784384005"/>
                  </a:ext>
                </a:extLst>
              </a:tr>
              <a:tr h="969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SESSION BEGINS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extLst>
                  <a:ext uri="{0D108BD9-81ED-4DB2-BD59-A6C34878D82A}">
                    <a16:rowId xmlns:a16="http://schemas.microsoft.com/office/drawing/2014/main" xmlns="" val="2974931421"/>
                  </a:ext>
                </a:extLst>
              </a:tr>
              <a:tr h="1453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HAND WRITING COMEPETITION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(ENGLISH &amp; HINDI)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(I-VIII),</a:t>
                      </a:r>
                      <a:endParaRPr lang="en-IN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 DAY(NUR TO KG 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RAMA NAVAMI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SCHOOL HOLIDAY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extLst>
                  <a:ext uri="{0D108BD9-81ED-4DB2-BD59-A6C34878D82A}">
                    <a16:rowId xmlns:a16="http://schemas.microsoft.com/office/drawing/2014/main" xmlns="" val="4260544251"/>
                  </a:ext>
                </a:extLst>
              </a:tr>
              <a:tr h="12113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AMBEDKAR JAYANTI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SCHOOL HOLIDAY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MAHAVIR JAYANTI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SCHOOL HOLIDAY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ICE-CREAM DAY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GOOD FRIDAY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SCHOOL HOLIDAY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51975" marR="51975" marT="0" marB="0" anchor="ctr"/>
                </a:tc>
                <a:extLst>
                  <a:ext uri="{0D108BD9-81ED-4DB2-BD59-A6C34878D82A}">
                    <a16:rowId xmlns:a16="http://schemas.microsoft.com/office/drawing/2014/main" xmlns="" val="184440853"/>
                  </a:ext>
                </a:extLst>
              </a:tr>
              <a:tr h="1453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</a:t>
                      </a:r>
                      <a:r>
                        <a:rPr lang="en-US" sz="1400" b="1" baseline="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ASSEMBLY</a:t>
                      </a:r>
                      <a:endParaRPr lang="en-IN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WORLD EARTH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VIII)</a:t>
                      </a:r>
                      <a:endParaRPr lang="en-IN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 POEM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RECITATION (I-II),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HOUSE OARIGAMI COMPETITION</a:t>
                      </a:r>
                      <a:endParaRPr lang="en-IN" sz="1400" b="1" dirty="0" smtClean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(III-VIII)</a:t>
                      </a: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extLst>
                  <a:ext uri="{0D108BD9-81ED-4DB2-BD59-A6C34878D82A}">
                    <a16:rowId xmlns:a16="http://schemas.microsoft.com/office/drawing/2014/main" xmlns="" val="684050403"/>
                  </a:ext>
                </a:extLst>
              </a:tr>
              <a:tr h="593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975" marR="51975" marT="0" marB="0" anchor="ctr"/>
                </a:tc>
                <a:extLst>
                  <a:ext uri="{0D108BD9-81ED-4DB2-BD59-A6C34878D82A}">
                    <a16:rowId xmlns:a16="http://schemas.microsoft.com/office/drawing/2014/main" xmlns="" val="2197426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466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7157600"/>
              </p:ext>
            </p:extLst>
          </p:nvPr>
        </p:nvGraphicFramePr>
        <p:xfrm>
          <a:off x="14291" y="-246417"/>
          <a:ext cx="12177708" cy="7972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758"/>
                <a:gridCol w="1562100"/>
                <a:gridCol w="1782161"/>
                <a:gridCol w="1686911"/>
                <a:gridCol w="1418896"/>
                <a:gridCol w="1931931"/>
                <a:gridCol w="2266951"/>
              </a:tblGrid>
              <a:tr h="609957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JANUARY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-2020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SUNDAY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48122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NEW YEAR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INTER HOUSE FIRELESS COOKING (GV-GVII)</a:t>
                      </a:r>
                      <a:endParaRPr lang="en-US" sz="1400" dirty="0" smtClean="0">
                        <a:solidFill>
                          <a:srgbClr val="0A983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</a:tr>
              <a:tr h="7531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ART BY</a:t>
                      </a: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HEART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EXHIBITION</a:t>
                      </a:r>
                      <a:endParaRPr lang="en-US" sz="1400" dirty="0" smtClean="0">
                        <a:solidFill>
                          <a:srgbClr val="0A983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 b="1" baseline="300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SATURDAY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HOLIDAY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</a:tr>
              <a:tr h="13929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MAKAR SANKRANTI &amp; PONGAL HOLIDAY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ACADEMECIA (NUR to KGII)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INTER HOUSE DEBATE &amp; DECLAMATION (HINDI)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(VI-VIII)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</a:tr>
              <a:tr h="14421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FLOWER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DECORATION COMPETITION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PRE- REPUBLIC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DAY CELEBRATION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(NUR to KGII)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</a:tr>
              <a:tr h="11481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REPUBLIC DAY CELEBRATION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SPECIAL </a:t>
                      </a:r>
                      <a:r>
                        <a:rPr lang="en-US" sz="1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ASSEMBLY (BASANT</a:t>
                      </a:r>
                      <a:r>
                        <a:rPr lang="en-US" sz="14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PANCHAMI</a:t>
                      </a: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BASANT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PANCHAMI HOLIDAY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(PT-4, 13</a:t>
                      </a:r>
                      <a:r>
                        <a:rPr kumimoji="0" lang="en-US" sz="1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JAN TO 20</a:t>
                      </a:r>
                      <a:r>
                        <a:rPr kumimoji="0" lang="en-US" sz="1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JAN)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4290" marR="3429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594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09029876"/>
              </p:ext>
            </p:extLst>
          </p:nvPr>
        </p:nvGraphicFramePr>
        <p:xfrm>
          <a:off x="1" y="41363"/>
          <a:ext cx="12191998" cy="7470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897"/>
                <a:gridCol w="1997531"/>
                <a:gridCol w="1741714"/>
                <a:gridCol w="1741714"/>
                <a:gridCol w="1741714"/>
                <a:gridCol w="1741714"/>
                <a:gridCol w="1741714"/>
              </a:tblGrid>
              <a:tr h="1096679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FEBRUARY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-2020</a:t>
                      </a:r>
                      <a:endParaRPr kumimoji="0" lang="en-IN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53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SUNDAY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53592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853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 b="1" baseline="300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ND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SATURDAY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HOLIDAY 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10175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GRAND PARENTS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NUR TO KGII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853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CHOCOLATE DAY (NUR to KGII)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MAHA SHIVRATRI HOLIDAY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853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853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</a:t>
                      </a:r>
                      <a:r>
                        <a:rPr kumimoji="0" lang="en-US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TERM  19</a:t>
                      </a:r>
                      <a:r>
                        <a:rPr kumimoji="0" lang="en-US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FEB TO  7</a:t>
                      </a:r>
                      <a:r>
                        <a:rPr kumimoji="0" lang="en-US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MARCH)</a:t>
                      </a: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2563167"/>
              </p:ext>
            </p:extLst>
          </p:nvPr>
        </p:nvGraphicFramePr>
        <p:xfrm>
          <a:off x="0" y="0"/>
          <a:ext cx="12192005" cy="693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15"/>
                <a:gridCol w="1741715"/>
                <a:gridCol w="1741715"/>
                <a:gridCol w="1741715"/>
                <a:gridCol w="1741715"/>
                <a:gridCol w="1741715"/>
                <a:gridCol w="1741715"/>
              </a:tblGrid>
              <a:tr h="979714">
                <a:tc gridSpan="7"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MARCH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-2020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7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SUNDAY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79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979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HOLI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979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979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RESULT DECLARATION,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GUDI  PADWA</a:t>
                      </a: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  <a:tr h="979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xmlns="" id="{35C7F56A-05D8-44A3-8C1B-5DBD4382BC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5025908"/>
              </p:ext>
            </p:extLst>
          </p:nvPr>
        </p:nvGraphicFramePr>
        <p:xfrm>
          <a:off x="3" y="43382"/>
          <a:ext cx="12191997" cy="681461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39788">
                  <a:extLst>
                    <a:ext uri="{9D8B030D-6E8A-4147-A177-3AD203B41FA5}">
                      <a16:colId xmlns:a16="http://schemas.microsoft.com/office/drawing/2014/main" xmlns="" val="2756764487"/>
                    </a:ext>
                  </a:extLst>
                </a:gridCol>
                <a:gridCol w="1755066">
                  <a:extLst>
                    <a:ext uri="{9D8B030D-6E8A-4147-A177-3AD203B41FA5}">
                      <a16:colId xmlns:a16="http://schemas.microsoft.com/office/drawing/2014/main" xmlns="" val="2333599588"/>
                    </a:ext>
                  </a:extLst>
                </a:gridCol>
                <a:gridCol w="1726308">
                  <a:extLst>
                    <a:ext uri="{9D8B030D-6E8A-4147-A177-3AD203B41FA5}">
                      <a16:colId xmlns:a16="http://schemas.microsoft.com/office/drawing/2014/main" xmlns="" val="382180407"/>
                    </a:ext>
                  </a:extLst>
                </a:gridCol>
                <a:gridCol w="1739788">
                  <a:extLst>
                    <a:ext uri="{9D8B030D-6E8A-4147-A177-3AD203B41FA5}">
                      <a16:colId xmlns:a16="http://schemas.microsoft.com/office/drawing/2014/main" xmlns="" val="939924415"/>
                    </a:ext>
                  </a:extLst>
                </a:gridCol>
                <a:gridCol w="1744281">
                  <a:extLst>
                    <a:ext uri="{9D8B030D-6E8A-4147-A177-3AD203B41FA5}">
                      <a16:colId xmlns:a16="http://schemas.microsoft.com/office/drawing/2014/main" xmlns="" val="2652593622"/>
                    </a:ext>
                  </a:extLst>
                </a:gridCol>
                <a:gridCol w="1744281">
                  <a:extLst>
                    <a:ext uri="{9D8B030D-6E8A-4147-A177-3AD203B41FA5}">
                      <a16:colId xmlns:a16="http://schemas.microsoft.com/office/drawing/2014/main" xmlns="" val="4057046698"/>
                    </a:ext>
                  </a:extLst>
                </a:gridCol>
                <a:gridCol w="1742485">
                  <a:extLst>
                    <a:ext uri="{9D8B030D-6E8A-4147-A177-3AD203B41FA5}">
                      <a16:colId xmlns:a16="http://schemas.microsoft.com/office/drawing/2014/main" xmlns="" val="2663292326"/>
                    </a:ext>
                  </a:extLst>
                </a:gridCol>
              </a:tblGrid>
              <a:tr h="63365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-2019</a:t>
                      </a:r>
                      <a:endParaRPr lang="en-IN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3251358"/>
                  </a:ext>
                </a:extLst>
              </a:tr>
              <a:tr h="909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13312657"/>
                  </a:ext>
                </a:extLst>
              </a:tr>
              <a:tr h="1113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SUMMER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VACCATION STARTS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7174278"/>
                  </a:ext>
                </a:extLst>
              </a:tr>
              <a:tr h="1336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SATURDAY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en-IN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1479184"/>
                  </a:ext>
                </a:extLst>
              </a:tr>
              <a:tr h="1002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IN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BUDDH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PURNIMA  </a:t>
                      </a:r>
                      <a:endParaRPr lang="en-IN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1183034"/>
                  </a:ext>
                </a:extLst>
              </a:tr>
              <a:tr h="909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9206567"/>
                  </a:ext>
                </a:extLst>
              </a:tr>
              <a:tr h="909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817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518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760FC94-178F-4DD2-A2A0-6CE472C448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5800669"/>
              </p:ext>
            </p:extLst>
          </p:nvPr>
        </p:nvGraphicFramePr>
        <p:xfrm>
          <a:off x="38098" y="49119"/>
          <a:ext cx="12153901" cy="684442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17610">
                  <a:extLst>
                    <a:ext uri="{9D8B030D-6E8A-4147-A177-3AD203B41FA5}">
                      <a16:colId xmlns:a16="http://schemas.microsoft.com/office/drawing/2014/main" xmlns="" val="802180201"/>
                    </a:ext>
                  </a:extLst>
                </a:gridCol>
                <a:gridCol w="1992836">
                  <a:extLst>
                    <a:ext uri="{9D8B030D-6E8A-4147-A177-3AD203B41FA5}">
                      <a16:colId xmlns:a16="http://schemas.microsoft.com/office/drawing/2014/main" xmlns="" val="234751007"/>
                    </a:ext>
                  </a:extLst>
                </a:gridCol>
                <a:gridCol w="1642910">
                  <a:extLst>
                    <a:ext uri="{9D8B030D-6E8A-4147-A177-3AD203B41FA5}">
                      <a16:colId xmlns:a16="http://schemas.microsoft.com/office/drawing/2014/main" xmlns="" val="3563722773"/>
                    </a:ext>
                  </a:extLst>
                </a:gridCol>
                <a:gridCol w="1758726">
                  <a:extLst>
                    <a:ext uri="{9D8B030D-6E8A-4147-A177-3AD203B41FA5}">
                      <a16:colId xmlns:a16="http://schemas.microsoft.com/office/drawing/2014/main" xmlns="" val="2378278733"/>
                    </a:ext>
                  </a:extLst>
                </a:gridCol>
                <a:gridCol w="1660367">
                  <a:extLst>
                    <a:ext uri="{9D8B030D-6E8A-4147-A177-3AD203B41FA5}">
                      <a16:colId xmlns:a16="http://schemas.microsoft.com/office/drawing/2014/main" xmlns="" val="3919111600"/>
                    </a:ext>
                  </a:extLst>
                </a:gridCol>
                <a:gridCol w="2254989">
                  <a:extLst>
                    <a:ext uri="{9D8B030D-6E8A-4147-A177-3AD203B41FA5}">
                      <a16:colId xmlns:a16="http://schemas.microsoft.com/office/drawing/2014/main" xmlns="" val="1986174593"/>
                    </a:ext>
                  </a:extLst>
                </a:gridCol>
                <a:gridCol w="1726463">
                  <a:extLst>
                    <a:ext uri="{9D8B030D-6E8A-4147-A177-3AD203B41FA5}">
                      <a16:colId xmlns:a16="http://schemas.microsoft.com/office/drawing/2014/main" xmlns="" val="3603035707"/>
                    </a:ext>
                  </a:extLst>
                </a:gridCol>
              </a:tblGrid>
              <a:tr h="525290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JUNE-2019</a:t>
                      </a:r>
                      <a:endParaRPr lang="en-IN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624102"/>
                  </a:ext>
                </a:extLst>
              </a:tr>
              <a:tr h="4533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56095738"/>
                  </a:ext>
                </a:extLst>
              </a:tr>
              <a:tr h="373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1674976"/>
                  </a:ext>
                </a:extLst>
              </a:tr>
              <a:tr h="1229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EID 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WORLD ENVIRONMENT 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SATURDAY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5266598"/>
                  </a:ext>
                </a:extLst>
              </a:tr>
              <a:tr h="509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3230483"/>
                  </a:ext>
                </a:extLst>
              </a:tr>
              <a:tr h="1978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SCHOOL REOPENS 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ON GOOD &amp; BAD TOUCH 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1.WORKSHOP- TABLE MANNERS, GOOD AND BAD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TOUCH,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(I&amp;II, III-V, VI-VIII)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SPECIAL ASSEMBLY (WORLD YOGA </a:t>
                      </a:r>
                      <a:r>
                        <a:rPr lang="en-US" sz="1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IN" sz="14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59807826"/>
                  </a:ext>
                </a:extLst>
              </a:tr>
              <a:tr h="12292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YELLOW DAY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CLASS / HOUSE, BOARD DECORATION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COMPETITION</a:t>
                      </a:r>
                      <a:endParaRPr lang="en-IN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 HOUSE G.K QUIZ COMPETITION 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(I-II), 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III-V) &amp; (VI-VIII)</a:t>
                      </a:r>
                      <a:endParaRPr lang="en-IN" sz="1400" b="1" dirty="0" smtClean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86399840"/>
                  </a:ext>
                </a:extLst>
              </a:tr>
              <a:tr h="509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27488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5580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C0473E89-5251-4824-A1A3-8C6A57AE2F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77631044"/>
              </p:ext>
            </p:extLst>
          </p:nvPr>
        </p:nvGraphicFramePr>
        <p:xfrm>
          <a:off x="-2" y="-83893"/>
          <a:ext cx="12192001" cy="839447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54539">
                  <a:extLst>
                    <a:ext uri="{9D8B030D-6E8A-4147-A177-3AD203B41FA5}">
                      <a16:colId xmlns:a16="http://schemas.microsoft.com/office/drawing/2014/main" xmlns="" val="2400144053"/>
                    </a:ext>
                  </a:extLst>
                </a:gridCol>
                <a:gridCol w="1893461">
                  <a:extLst>
                    <a:ext uri="{9D8B030D-6E8A-4147-A177-3AD203B41FA5}">
                      <a16:colId xmlns:a16="http://schemas.microsoft.com/office/drawing/2014/main" xmlns="" val="3753878619"/>
                    </a:ext>
                  </a:extLst>
                </a:gridCol>
                <a:gridCol w="1212655">
                  <a:extLst>
                    <a:ext uri="{9D8B030D-6E8A-4147-A177-3AD203B41FA5}">
                      <a16:colId xmlns:a16="http://schemas.microsoft.com/office/drawing/2014/main" xmlns="" val="2250501107"/>
                    </a:ext>
                  </a:extLst>
                </a:gridCol>
                <a:gridCol w="1758178">
                  <a:extLst>
                    <a:ext uri="{9D8B030D-6E8A-4147-A177-3AD203B41FA5}">
                      <a16:colId xmlns:a16="http://schemas.microsoft.com/office/drawing/2014/main" xmlns="" val="3188535691"/>
                    </a:ext>
                  </a:extLst>
                </a:gridCol>
                <a:gridCol w="1914462">
                  <a:extLst>
                    <a:ext uri="{9D8B030D-6E8A-4147-A177-3AD203B41FA5}">
                      <a16:colId xmlns:a16="http://schemas.microsoft.com/office/drawing/2014/main" xmlns="" val="1672635813"/>
                    </a:ext>
                  </a:extLst>
                </a:gridCol>
                <a:gridCol w="2461317">
                  <a:extLst>
                    <a:ext uri="{9D8B030D-6E8A-4147-A177-3AD203B41FA5}">
                      <a16:colId xmlns:a16="http://schemas.microsoft.com/office/drawing/2014/main" xmlns="" val="657169787"/>
                    </a:ext>
                  </a:extLst>
                </a:gridCol>
                <a:gridCol w="1797389">
                  <a:extLst>
                    <a:ext uri="{9D8B030D-6E8A-4147-A177-3AD203B41FA5}">
                      <a16:colId xmlns:a16="http://schemas.microsoft.com/office/drawing/2014/main" xmlns="" val="1033056247"/>
                    </a:ext>
                  </a:extLst>
                </a:gridCol>
              </a:tblGrid>
              <a:tr h="51235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JULY-2019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8961977"/>
                  </a:ext>
                </a:extLst>
              </a:tr>
              <a:tr h="531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50649161"/>
                  </a:ext>
                </a:extLst>
              </a:tr>
              <a:tr h="1274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INVESTITURE CEREMONY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SMILE DAY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WORKSHOP- CYBER SCIENCE</a:t>
                      </a:r>
                      <a:r>
                        <a:rPr lang="en-IN" sz="1400" b="1" baseline="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IN" sz="14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VI-VIII)</a:t>
                      </a:r>
                      <a:endParaRPr lang="en-IN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54328972"/>
                  </a:ext>
                </a:extLst>
              </a:tr>
              <a:tr h="1154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RAINY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DAY 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SPELL BE (I&amp;II CLASS WISE), (III-VIII INTER HOUSE)</a:t>
                      </a:r>
                      <a:endParaRPr lang="en-IN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08690672"/>
                  </a:ext>
                </a:extLst>
              </a:tr>
              <a:tr h="1154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ENVIRONMENT WEEK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BADMINTON MATCH (BOYS &amp; GIRLS) VI-VIII &amp; III-V</a:t>
                      </a:r>
                      <a:endParaRPr lang="en-IN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4585635"/>
                  </a:ext>
                </a:extLst>
              </a:tr>
              <a:tr h="2767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SHARING IS CARING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(NUR-KGII)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IN" sz="1400" b="1" dirty="0" smtClean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ASSEMBLY (NATIONAL TREE DAY</a:t>
                      </a:r>
                      <a:r>
                        <a:rPr lang="en-US" sz="1400" b="1" baseline="0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 HOUSE G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ROUP  SONG COMPETITION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(III-V)  &amp; (VI-VIII)</a:t>
                      </a:r>
                      <a:endParaRPr lang="en-IN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96930054"/>
                  </a:ext>
                </a:extLst>
              </a:tr>
              <a:tr h="7525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(PT-1, 8</a:t>
                      </a:r>
                      <a:r>
                        <a:rPr kumimoji="0" lang="en-US" sz="1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JULY TO 13</a:t>
                      </a:r>
                      <a:r>
                        <a:rPr kumimoji="0" lang="en-US" sz="1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JULY)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98655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301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1EEBBB5-D560-4549-BD33-BD6356C321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49187531"/>
              </p:ext>
            </p:extLst>
          </p:nvPr>
        </p:nvGraphicFramePr>
        <p:xfrm>
          <a:off x="19050" y="1"/>
          <a:ext cx="12172950" cy="847187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xmlns="" val="23314855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xmlns="" val="1249361787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xmlns="" val="1389198400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xmlns="" val="219551376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xmlns="" val="37415239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1473296293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xmlns="" val="13033768"/>
                    </a:ext>
                  </a:extLst>
                </a:gridCol>
              </a:tblGrid>
              <a:tr h="554040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AUGUST-2019</a:t>
                      </a:r>
                      <a:endParaRPr lang="en-IN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9284429"/>
                  </a:ext>
                </a:extLst>
              </a:tr>
              <a:tr h="429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62630250"/>
                  </a:ext>
                </a:extLst>
              </a:tr>
              <a:tr h="13867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FRIENDSHIP  DAY (NUR to KGII),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POSTER</a:t>
                      </a: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MAKING 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COMPETITION (V 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-VIII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PAINTING COMPETITION (I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-IV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44650041"/>
                  </a:ext>
                </a:extLst>
              </a:tr>
              <a:tr h="918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RAKHI MAKING COMPETITION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(I-VIII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b="1" dirty="0" smtClean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SATURDAY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5665185"/>
                  </a:ext>
                </a:extLst>
              </a:tr>
              <a:tr h="1152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BAKR ID/EID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UL-ADHA HOLIDAY</a:t>
                      </a:r>
                      <a:endParaRPr lang="en-IN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RAKHI MAKING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&amp; PRE-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INDEPENDENCE DAY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RAKSHA BANDHAN,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INDEPENDENCE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DAY CELEBRATION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DEBATE COMPETITION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(ENGLISH)</a:t>
                      </a: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(V-VIII) / EXTEMPORE COMPETITION (I-IV)</a:t>
                      </a:r>
                      <a:endParaRPr lang="en-IN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74808802"/>
                  </a:ext>
                </a:extLst>
              </a:tr>
              <a:tr h="1621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ASSEMBLY </a:t>
                      </a:r>
                      <a:endParaRPr lang="en-IN" sz="14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JANMASHTAMI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CELEBRATION,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TENNIS MATCH (VI-VIII &amp; III-V)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JANMASHTAMI HOLIDAY</a:t>
                      </a:r>
                      <a:endParaRPr lang="en-IN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21217210"/>
                  </a:ext>
                </a:extLst>
              </a:tr>
              <a:tr h="1017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IN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LIFESKIL ACTIVITY 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ASSEMBLY </a:t>
                      </a:r>
                      <a:endParaRPr lang="en-IN" sz="1600" b="1" dirty="0" smtClean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SPORTS DAY</a:t>
                      </a:r>
                      <a:endParaRPr lang="en-IN" sz="1600" b="1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POEM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RECITATION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NUR to KGII)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CLAY MOULDING</a:t>
                      </a:r>
                      <a:endParaRPr lang="en-IN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(I-IV), </a:t>
                      </a: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EXTEMPORE COMPETITION (V-VIII)</a:t>
                      </a:r>
                      <a:endParaRPr lang="en-IN" sz="1400" b="1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23385886"/>
                  </a:ext>
                </a:extLst>
              </a:tr>
              <a:tr h="369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(PT-2, 19TH  AUG TO 25TH AUG)</a:t>
                      </a:r>
                      <a:endParaRPr lang="en-IN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16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4B27F7C-EA15-46B5-B350-5BA15CD604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34474806"/>
              </p:ext>
            </p:extLst>
          </p:nvPr>
        </p:nvGraphicFramePr>
        <p:xfrm>
          <a:off x="38099" y="32517"/>
          <a:ext cx="12153901" cy="719148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35878">
                  <a:extLst>
                    <a:ext uri="{9D8B030D-6E8A-4147-A177-3AD203B41FA5}">
                      <a16:colId xmlns:a16="http://schemas.microsoft.com/office/drawing/2014/main" xmlns="" val="3708719421"/>
                    </a:ext>
                  </a:extLst>
                </a:gridCol>
                <a:gridCol w="1436727">
                  <a:extLst>
                    <a:ext uri="{9D8B030D-6E8A-4147-A177-3AD203B41FA5}">
                      <a16:colId xmlns:a16="http://schemas.microsoft.com/office/drawing/2014/main" xmlns="" val="3782545331"/>
                    </a:ext>
                  </a:extLst>
                </a:gridCol>
                <a:gridCol w="1671162">
                  <a:extLst>
                    <a:ext uri="{9D8B030D-6E8A-4147-A177-3AD203B41FA5}">
                      <a16:colId xmlns:a16="http://schemas.microsoft.com/office/drawing/2014/main" xmlns="" val="2963491798"/>
                    </a:ext>
                  </a:extLst>
                </a:gridCol>
                <a:gridCol w="1493265">
                  <a:extLst>
                    <a:ext uri="{9D8B030D-6E8A-4147-A177-3AD203B41FA5}">
                      <a16:colId xmlns:a16="http://schemas.microsoft.com/office/drawing/2014/main" xmlns="" val="1555270865"/>
                    </a:ext>
                  </a:extLst>
                </a:gridCol>
                <a:gridCol w="1797269">
                  <a:extLst>
                    <a:ext uri="{9D8B030D-6E8A-4147-A177-3AD203B41FA5}">
                      <a16:colId xmlns:a16="http://schemas.microsoft.com/office/drawing/2014/main" xmlns="" val="3260467128"/>
                    </a:ext>
                  </a:extLst>
                </a:gridCol>
                <a:gridCol w="2119785">
                  <a:extLst>
                    <a:ext uri="{9D8B030D-6E8A-4147-A177-3AD203B41FA5}">
                      <a16:colId xmlns:a16="http://schemas.microsoft.com/office/drawing/2014/main" xmlns="" val="3525693325"/>
                    </a:ext>
                  </a:extLst>
                </a:gridCol>
                <a:gridCol w="2299815">
                  <a:extLst>
                    <a:ext uri="{9D8B030D-6E8A-4147-A177-3AD203B41FA5}">
                      <a16:colId xmlns:a16="http://schemas.microsoft.com/office/drawing/2014/main" xmlns="" val="2551254594"/>
                    </a:ext>
                  </a:extLst>
                </a:gridCol>
              </a:tblGrid>
              <a:tr h="558943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SEPTEMBER-2019</a:t>
                      </a:r>
                      <a:endParaRPr lang="en-IN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7914108"/>
                  </a:ext>
                </a:extLst>
              </a:tr>
              <a:tr h="5747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62183934"/>
                  </a:ext>
                </a:extLst>
              </a:tr>
              <a:tr h="1138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GANESH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CHATURTHI HOLIDAY</a:t>
                      </a:r>
                      <a:endParaRPr lang="en-IN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GANESH CHATURTHI</a:t>
                      </a:r>
                      <a:endParaRPr lang="en-IN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CELEBRATION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4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ASSEMBLY</a:t>
                      </a:r>
                      <a:endParaRPr lang="en-IN" sz="14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(TEACHER’S DAY)</a:t>
                      </a:r>
                      <a:endParaRPr lang="en-IN" sz="14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BASKETBALL MATCH (VI-VIII), CHESS COMPETITION (I-V)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42422242"/>
                  </a:ext>
                </a:extLst>
              </a:tr>
              <a:tr h="1832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MUHARRAM HOLIDAY</a:t>
                      </a:r>
                      <a:endParaRPr lang="en-IN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ONAM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CELEBRATION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 HOUSE ZUMBA COMPETITION (III-VIII)</a:t>
                      </a:r>
                      <a:endParaRPr lang="en-IN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SATURDAY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6428953"/>
                  </a:ext>
                </a:extLst>
              </a:tr>
              <a:tr h="11385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INTERNATIONAL DAY OF PEACE(NUR to KGII)</a:t>
                      </a:r>
                      <a:endParaRPr lang="en-IN" sz="1400" b="1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9836446"/>
                  </a:ext>
                </a:extLst>
              </a:tr>
              <a:tr h="907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LIFESKIL ACTIVITY(NUR to KGII)</a:t>
                      </a:r>
                      <a:endParaRPr lang="en-IN" sz="1400" b="1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2740717"/>
                  </a:ext>
                </a:extLst>
              </a:tr>
              <a:tr h="741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</a:t>
                      </a:r>
                      <a:r>
                        <a:rPr lang="en-US" sz="1800" b="1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TERM 16</a:t>
                      </a:r>
                      <a:r>
                        <a:rPr lang="en-US" sz="1800" b="1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SEPT TO 30</a:t>
                      </a:r>
                      <a:r>
                        <a:rPr lang="en-US" sz="1800" b="1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SEPT)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73502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52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9928D14-B6B6-48E0-BC80-D208F00BC8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018731"/>
              </p:ext>
            </p:extLst>
          </p:nvPr>
        </p:nvGraphicFramePr>
        <p:xfrm>
          <a:off x="2" y="-1"/>
          <a:ext cx="12191997" cy="774104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81097">
                  <a:extLst>
                    <a:ext uri="{9D8B030D-6E8A-4147-A177-3AD203B41FA5}">
                      <a16:colId xmlns:a16="http://schemas.microsoft.com/office/drawing/2014/main" xmlns="" val="3414387124"/>
                    </a:ext>
                  </a:extLst>
                </a:gridCol>
                <a:gridCol w="1752598">
                  <a:extLst>
                    <a:ext uri="{9D8B030D-6E8A-4147-A177-3AD203B41FA5}">
                      <a16:colId xmlns:a16="http://schemas.microsoft.com/office/drawing/2014/main" xmlns="" val="184882392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532713939"/>
                    </a:ext>
                  </a:extLst>
                </a:gridCol>
                <a:gridCol w="1671401">
                  <a:extLst>
                    <a:ext uri="{9D8B030D-6E8A-4147-A177-3AD203B41FA5}">
                      <a16:colId xmlns:a16="http://schemas.microsoft.com/office/drawing/2014/main" xmlns="" val="2799831464"/>
                    </a:ext>
                  </a:extLst>
                </a:gridCol>
                <a:gridCol w="1527685">
                  <a:extLst>
                    <a:ext uri="{9D8B030D-6E8A-4147-A177-3AD203B41FA5}">
                      <a16:colId xmlns:a16="http://schemas.microsoft.com/office/drawing/2014/main" xmlns="" val="478617152"/>
                    </a:ext>
                  </a:extLst>
                </a:gridCol>
                <a:gridCol w="2443655">
                  <a:extLst>
                    <a:ext uri="{9D8B030D-6E8A-4147-A177-3AD203B41FA5}">
                      <a16:colId xmlns:a16="http://schemas.microsoft.com/office/drawing/2014/main" xmlns="" val="762323597"/>
                    </a:ext>
                  </a:extLst>
                </a:gridCol>
                <a:gridCol w="1786761">
                  <a:extLst>
                    <a:ext uri="{9D8B030D-6E8A-4147-A177-3AD203B41FA5}">
                      <a16:colId xmlns:a16="http://schemas.microsoft.com/office/drawing/2014/main" xmlns="" val="3980918644"/>
                    </a:ext>
                  </a:extLst>
                </a:gridCol>
              </a:tblGrid>
              <a:tr h="514064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OCTOBER-2019</a:t>
                      </a:r>
                      <a:endParaRPr lang="en-IN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33500612"/>
                  </a:ext>
                </a:extLst>
              </a:tr>
              <a:tr h="555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97386827"/>
                  </a:ext>
                </a:extLst>
              </a:tr>
              <a:tr h="1385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ASSEMBLY </a:t>
                      </a:r>
                      <a:endParaRPr lang="en-US" sz="1400" b="1" dirty="0" smtClean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GANDHI JAYANTI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CELEBRATION(NUR to KGII)</a:t>
                      </a:r>
                      <a:endParaRPr lang="en-IN" sz="14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GANDHI JAYANTI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 HOUSE GARBA COMPETITION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DUSSEHRA CELEBRATION (NUR to KGII)</a:t>
                      </a:r>
                      <a:endParaRPr lang="en-IN" sz="1400" b="1" dirty="0">
                        <a:solidFill>
                          <a:schemeClr val="accent3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57437054"/>
                  </a:ext>
                </a:extLst>
              </a:tr>
              <a:tr h="115170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DUSSHERA VACATION 6, 7, 8</a:t>
                      </a:r>
                      <a:endParaRPr lang="en-IN" sz="18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DIYA DECORATION</a:t>
                      </a:r>
                      <a:r>
                        <a:rPr lang="en-US" sz="1400" b="1" baseline="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(I-II), (III-V), RANGOLI MAKING (VI-VIII)</a:t>
                      </a:r>
                      <a:endParaRPr lang="en-US" sz="1400" b="1" dirty="0" smtClean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SATURDAY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11834071"/>
                  </a:ext>
                </a:extLst>
              </a:tr>
              <a:tr h="1385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HANDWASH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SKATING COMPETITION (VI-VIII &amp; III-V &amp; I-II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RECITATION COMPETITION(NUR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21520581"/>
                  </a:ext>
                </a:extLst>
              </a:tr>
              <a:tr h="917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DIWALI CELEBRATION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IN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29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DIWALI VACATION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396941"/>
                  </a:ext>
                </a:extLst>
              </a:tr>
              <a:tr h="1385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DIWALI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VISHWAKARMA JAYANTI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BHAIDUJ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HALLOWEEN DAY(NUR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DUSSEHRA VACATION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TO 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DIWALI VACATION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TO 29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95606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854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F71D5DA-FB81-4F59-A033-D5775C8EBA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93335186"/>
              </p:ext>
            </p:extLst>
          </p:nvPr>
        </p:nvGraphicFramePr>
        <p:xfrm>
          <a:off x="-38098" y="53969"/>
          <a:ext cx="12230098" cy="73428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99445">
                  <a:extLst>
                    <a:ext uri="{9D8B030D-6E8A-4147-A177-3AD203B41FA5}">
                      <a16:colId xmlns:a16="http://schemas.microsoft.com/office/drawing/2014/main" xmlns="" val="3849788803"/>
                    </a:ext>
                  </a:extLst>
                </a:gridCol>
                <a:gridCol w="1662529">
                  <a:extLst>
                    <a:ext uri="{9D8B030D-6E8A-4147-A177-3AD203B41FA5}">
                      <a16:colId xmlns:a16="http://schemas.microsoft.com/office/drawing/2014/main" xmlns="" val="2339006772"/>
                    </a:ext>
                  </a:extLst>
                </a:gridCol>
                <a:gridCol w="1834514">
                  <a:extLst>
                    <a:ext uri="{9D8B030D-6E8A-4147-A177-3AD203B41FA5}">
                      <a16:colId xmlns:a16="http://schemas.microsoft.com/office/drawing/2014/main" xmlns="" val="3030705134"/>
                    </a:ext>
                  </a:extLst>
                </a:gridCol>
                <a:gridCol w="1777185">
                  <a:extLst>
                    <a:ext uri="{9D8B030D-6E8A-4147-A177-3AD203B41FA5}">
                      <a16:colId xmlns:a16="http://schemas.microsoft.com/office/drawing/2014/main" xmlns="" val="1469737702"/>
                    </a:ext>
                  </a:extLst>
                </a:gridCol>
                <a:gridCol w="1968281">
                  <a:extLst>
                    <a:ext uri="{9D8B030D-6E8A-4147-A177-3AD203B41FA5}">
                      <a16:colId xmlns:a16="http://schemas.microsoft.com/office/drawing/2014/main" xmlns="" val="3729924236"/>
                    </a:ext>
                  </a:extLst>
                </a:gridCol>
                <a:gridCol w="2159376">
                  <a:extLst>
                    <a:ext uri="{9D8B030D-6E8A-4147-A177-3AD203B41FA5}">
                      <a16:colId xmlns:a16="http://schemas.microsoft.com/office/drawing/2014/main" xmlns="" val="777164831"/>
                    </a:ext>
                  </a:extLst>
                </a:gridCol>
                <a:gridCol w="1528768">
                  <a:extLst>
                    <a:ext uri="{9D8B030D-6E8A-4147-A177-3AD203B41FA5}">
                      <a16:colId xmlns:a16="http://schemas.microsoft.com/office/drawing/2014/main" xmlns="" val="2044628460"/>
                    </a:ext>
                  </a:extLst>
                </a:gridCol>
              </a:tblGrid>
              <a:tr h="713977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NOVEMBER-2019</a:t>
                      </a:r>
                      <a:endParaRPr lang="en-IN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50025947"/>
                  </a:ext>
                </a:extLst>
              </a:tr>
              <a:tr h="9731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84128549"/>
                  </a:ext>
                </a:extLst>
              </a:tr>
              <a:tr h="7574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 HOUSE</a:t>
                      </a:r>
                      <a:endParaRPr lang="en-US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CRICKET</a:t>
                      </a:r>
                      <a:r>
                        <a:rPr lang="en-IN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MATCH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(V-VIII)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29845532"/>
                  </a:ext>
                </a:extLst>
              </a:tr>
              <a:tr h="981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LIFESKIL ACTIVITY(NUR to KGII)</a:t>
                      </a:r>
                      <a:endParaRPr lang="en-IN" sz="1400" b="1" dirty="0" smtClean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FLOWER DAY(NUR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STORY TELLING (HINDI) (I-III, IV-VIII)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SATURDAY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96934467"/>
                  </a:ext>
                </a:extLst>
              </a:tr>
              <a:tr h="1523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VITAMIN – 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GURU NANAK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JAYANTI HOLIDAY</a:t>
                      </a:r>
                      <a:endParaRPr lang="en-IN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ANNUAL SPORTS DAY</a:t>
                      </a: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(NUR-VIII)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WORKSHOP</a:t>
                      </a:r>
                      <a:r>
                        <a:rPr lang="en-US" sz="1400" b="1" baseline="0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ON ADOLOSCENCE &amp; GROOMING (VI-VIII)</a:t>
                      </a:r>
                      <a:endParaRPr lang="en-IN" sz="1400" b="1" dirty="0" smtClean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22243071"/>
                  </a:ext>
                </a:extLst>
              </a:tr>
              <a:tr h="92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BOOK WEEK(NUR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 EXHIBITION</a:t>
                      </a:r>
                      <a:endParaRPr lang="en-IN" sz="14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FANCY DRESS COMPETITION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 smtClean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FOOTBALL MATCH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(III-VIII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21142345"/>
                  </a:ext>
                </a:extLst>
              </a:tr>
              <a:tr h="927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FAMILY WEEK(NUR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INTER HOUSE VOLLEYBALL </a:t>
                      </a:r>
                      <a:r>
                        <a:rPr lang="en-US" sz="1400" b="1" dirty="0" smtClean="0">
                          <a:solidFill>
                            <a:srgbClr val="0A983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MATCH (VI-VIII)</a:t>
                      </a:r>
                      <a:endParaRPr lang="en-US" sz="1100" dirty="0" smtClean="0">
                        <a:solidFill>
                          <a:srgbClr val="0A9839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400" b="1" dirty="0">
                        <a:solidFill>
                          <a:srgbClr val="0A98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78251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2021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3A87117-EB44-49B6-9271-07087B922A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4739477"/>
              </p:ext>
            </p:extLst>
          </p:nvPr>
        </p:nvGraphicFramePr>
        <p:xfrm>
          <a:off x="3" y="-20661"/>
          <a:ext cx="12191997" cy="711986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47910">
                  <a:extLst>
                    <a:ext uri="{9D8B030D-6E8A-4147-A177-3AD203B41FA5}">
                      <a16:colId xmlns:a16="http://schemas.microsoft.com/office/drawing/2014/main" xmlns="" val="4004844057"/>
                    </a:ext>
                  </a:extLst>
                </a:gridCol>
                <a:gridCol w="1733452">
                  <a:extLst>
                    <a:ext uri="{9D8B030D-6E8A-4147-A177-3AD203B41FA5}">
                      <a16:colId xmlns:a16="http://schemas.microsoft.com/office/drawing/2014/main" xmlns="" val="3520821717"/>
                    </a:ext>
                  </a:extLst>
                </a:gridCol>
                <a:gridCol w="1736495">
                  <a:extLst>
                    <a:ext uri="{9D8B030D-6E8A-4147-A177-3AD203B41FA5}">
                      <a16:colId xmlns:a16="http://schemas.microsoft.com/office/drawing/2014/main" xmlns="" val="1794968500"/>
                    </a:ext>
                  </a:extLst>
                </a:gridCol>
                <a:gridCol w="1750954">
                  <a:extLst>
                    <a:ext uri="{9D8B030D-6E8A-4147-A177-3AD203B41FA5}">
                      <a16:colId xmlns:a16="http://schemas.microsoft.com/office/drawing/2014/main" xmlns="" val="1802439362"/>
                    </a:ext>
                  </a:extLst>
                </a:gridCol>
                <a:gridCol w="1527482">
                  <a:extLst>
                    <a:ext uri="{9D8B030D-6E8A-4147-A177-3AD203B41FA5}">
                      <a16:colId xmlns:a16="http://schemas.microsoft.com/office/drawing/2014/main" xmlns="" val="3678866252"/>
                    </a:ext>
                  </a:extLst>
                </a:gridCol>
                <a:gridCol w="1938662">
                  <a:extLst>
                    <a:ext uri="{9D8B030D-6E8A-4147-A177-3AD203B41FA5}">
                      <a16:colId xmlns:a16="http://schemas.microsoft.com/office/drawing/2014/main" xmlns="" val="3609683398"/>
                    </a:ext>
                  </a:extLst>
                </a:gridCol>
                <a:gridCol w="1757042">
                  <a:extLst>
                    <a:ext uri="{9D8B030D-6E8A-4147-A177-3AD203B41FA5}">
                      <a16:colId xmlns:a16="http://schemas.microsoft.com/office/drawing/2014/main" xmlns="" val="596615390"/>
                    </a:ext>
                  </a:extLst>
                </a:gridCol>
              </a:tblGrid>
              <a:tr h="535868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DECEMBER-2019</a:t>
                      </a:r>
                      <a:endParaRPr lang="en-IN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8267812"/>
                  </a:ext>
                </a:extLst>
              </a:tr>
              <a:tr h="560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</a:t>
                      </a:r>
                      <a:endParaRPr lang="en-IN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201504"/>
                  </a:ext>
                </a:extLst>
              </a:tr>
              <a:tr h="1573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THANKS GIVING DAY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STORY TELLING (ENGLISH) (I-III, IV-VIII)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18266281"/>
                  </a:ext>
                </a:extLst>
              </a:tr>
              <a:tr h="12534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A98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BEST OUT OF WASTE (III-V,VI-VIII)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ROAD SAFETY DAY(NUR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1" baseline="300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SATURDAY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81938323"/>
                  </a:ext>
                </a:extLst>
              </a:tr>
              <a:tr h="13489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CAROL SINGING COMPETITION (NUR to KGII)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GURU GHASIDAS 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JAYANTI HOLIDAY</a:t>
                      </a:r>
                      <a:endParaRPr lang="en-IN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CHRISTMAS DAY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CELEBRATION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(NUR to KGII)</a:t>
                      </a:r>
                      <a:endParaRPr lang="en-IN" sz="1400" b="1" dirty="0">
                        <a:solidFill>
                          <a:srgbClr val="FFC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IN" sz="14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ASSEMBLY (CHRISTMAS CELEBRATION)</a:t>
                      </a:r>
                      <a:endParaRPr lang="en-IN" sz="1400" b="1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89598898"/>
                  </a:ext>
                </a:extLst>
              </a:tr>
              <a:tr h="835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IN" sz="20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IN" sz="2000" b="1" baseline="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ANNUAL  DAY CELEBRATION</a:t>
                      </a:r>
                      <a:endParaRPr lang="en-IN" sz="18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CHRISTMAS HOLIDAY</a:t>
                      </a:r>
                      <a:endParaRPr lang="en-IN" sz="14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WINTER VACATION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TO 1ST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JAN</a:t>
                      </a:r>
                      <a:endParaRPr lang="en-IN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1786719"/>
                  </a:ext>
                </a:extLst>
              </a:tr>
              <a:tr h="770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(PT-3,  9</a:t>
                      </a:r>
                      <a:r>
                        <a:rPr kumimoji="0" lang="en-US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DEC TO 14</a:t>
                      </a:r>
                      <a:r>
                        <a:rPr kumimoji="0" lang="en-US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DEC)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19030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337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5227</TotalTime>
  <Words>1242</Words>
  <Application>Microsoft Office PowerPoint</Application>
  <PresentationFormat>Custom</PresentationFormat>
  <Paragraphs>675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Hrishikesh Patel</dc:creator>
  <cp:lastModifiedBy>admin</cp:lastModifiedBy>
  <cp:revision>195</cp:revision>
  <dcterms:created xsi:type="dcterms:W3CDTF">2019-03-06T18:44:43Z</dcterms:created>
  <dcterms:modified xsi:type="dcterms:W3CDTF">2019-04-11T06:21:37Z</dcterms:modified>
</cp:coreProperties>
</file>